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492" r:id="rId2"/>
    <p:sldId id="499" r:id="rId3"/>
    <p:sldId id="487" r:id="rId4"/>
    <p:sldId id="464" r:id="rId5"/>
    <p:sldId id="489" r:id="rId6"/>
    <p:sldId id="412" r:id="rId7"/>
    <p:sldId id="490" r:id="rId8"/>
    <p:sldId id="420" r:id="rId9"/>
    <p:sldId id="413" r:id="rId10"/>
    <p:sldId id="414" r:id="rId11"/>
    <p:sldId id="466" r:id="rId12"/>
    <p:sldId id="491" r:id="rId13"/>
    <p:sldId id="483" r:id="rId14"/>
    <p:sldId id="419" r:id="rId15"/>
    <p:sldId id="493" r:id="rId16"/>
    <p:sldId id="494" r:id="rId17"/>
    <p:sldId id="495" r:id="rId18"/>
    <p:sldId id="496" r:id="rId19"/>
    <p:sldId id="497" r:id="rId20"/>
    <p:sldId id="498" r:id="rId21"/>
    <p:sldId id="486" r:id="rId22"/>
    <p:sldId id="399" r:id="rId23"/>
    <p:sldId id="409" r:id="rId24"/>
    <p:sldId id="484" r:id="rId25"/>
    <p:sldId id="4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17175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305050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206176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340306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SQL%20Script%20Basic.txt"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Corporate_Full_Stack_Training/blob/master/Day%2012/SQL%20Script%20Advance.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12/OIA%20using%20SQL%20Script%20Advance.txt" TargetMode="External"/><Relationship Id="rId5" Type="http://schemas.openxmlformats.org/officeDocument/2006/relationships/image" Target="../media/image2.pn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ADBC%20and%20View%20Proxy.txt"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12</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28126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Data Flow Logic</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61764" y="899721"/>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xmlns=""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xmlns=""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xmlns=""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xmlns=""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xmlns=""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xmlns=""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xmlns=""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Containers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61764" y="761782"/>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xmlns=""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xmlns=""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xmlns=""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xmlns=""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xmlns=""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a16="http://schemas.microsoft.com/office/drawing/2014/main" xmlns=""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a16="http://schemas.microsoft.com/office/drawing/2014/main" xmlns=""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a16="http://schemas.microsoft.com/office/drawing/2014/main" xmlns="" id="{CF7586A6-F552-4065-A1FE-29E4B2685E32}"/>
              </a:ext>
            </a:extLst>
          </p:cNvPr>
          <p:cNvGrpSpPr/>
          <p:nvPr/>
        </p:nvGrpSpPr>
        <p:grpSpPr>
          <a:xfrm>
            <a:off x="399195" y="1616545"/>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xmlns=""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xmlns=""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xmlns=""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xmlns=""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xmlns=""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xmlns=""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xmlns=""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xmlns=""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xmlns=""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xmlns=""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xmlns=""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xmlns=""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xmlns=""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xmlns=""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xmlns=""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xmlns=""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xmlns=""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xmlns=""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xmlns=""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xmlns=""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xmlns=""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xmlns=""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xmlns=""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xmlns=""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a16="http://schemas.microsoft.com/office/drawing/2014/main" xmlns=""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xmlns=""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a16="http://schemas.microsoft.com/office/drawing/2014/main" xmlns=""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a16="http://schemas.microsoft.com/office/drawing/2014/main" xmlns=""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a16="http://schemas.microsoft.com/office/drawing/2014/main" xmlns=""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a16="http://schemas.microsoft.com/office/drawing/2014/main" xmlns=""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xmlns=""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xmlns=""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a16="http://schemas.microsoft.com/office/drawing/2014/main" xmlns=""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User Defined Function ( UDF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xmlns=""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xmlns=""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xmlns=""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xmlns=""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a16="http://schemas.microsoft.com/office/drawing/2014/main" xmlns=""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b="1" dirty="0"/>
              <a:t>Scalar</a:t>
            </a:r>
            <a:r>
              <a:rPr lang="en-US" dirty="0"/>
              <a:t> UDFs are </a:t>
            </a:r>
            <a:r>
              <a:rPr lang="en-US" b="1" dirty="0" smtClean="0"/>
              <a:t>user</a:t>
            </a:r>
            <a:r>
              <a:rPr lang="en-US" dirty="0" smtClean="0"/>
              <a:t>-</a:t>
            </a:r>
            <a:r>
              <a:rPr lang="en-US" b="1" dirty="0" smtClean="0"/>
              <a:t>defined functions</a:t>
            </a:r>
            <a:r>
              <a:rPr lang="en-US" dirty="0"/>
              <a:t> which accept multiple input parameters and result exactly one </a:t>
            </a:r>
            <a:r>
              <a:rPr lang="en-US" b="1" dirty="0"/>
              <a:t>scalar</a:t>
            </a:r>
            <a:r>
              <a:rPr lang="en-US" dirty="0"/>
              <a:t> value. These </a:t>
            </a:r>
            <a:r>
              <a:rPr lang="en-US" b="1" dirty="0"/>
              <a:t>functions</a:t>
            </a:r>
            <a:r>
              <a:rPr lang="en-US" dirty="0"/>
              <a:t> allow the developer to encapsulate complex algorithms into manageable, reusable code which can then be nested within the field list of a SELECT statement.</a:t>
            </a:r>
            <a:endParaRPr lang="en-IN"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xmlns=""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dirty="0"/>
              <a:t>A table UDF is a user-defined function that returns data of a table type. The return type of a table-valued function is a table, therefore, you can use the table-valued function just like you would use a table.</a:t>
            </a:r>
          </a:p>
          <a:p>
            <a:pPr algn="just"/>
            <a:r>
              <a:rPr lang="en-US" dirty="0"/>
              <a:t>Syntax</a:t>
            </a:r>
            <a:r>
              <a:rPr lang="en-US" dirty="0" smtClean="0"/>
              <a:t>:</a:t>
            </a:r>
            <a:endParaRPr lang="en-US" dirty="0"/>
          </a:p>
          <a:p>
            <a:pPr algn="just"/>
            <a:r>
              <a:rPr lang="en-US" dirty="0"/>
              <a:t>CREATE FUNCTION funcname(p1 type)</a:t>
            </a:r>
          </a:p>
          <a:p>
            <a:pPr algn="just"/>
            <a:r>
              <a:rPr lang="en-US" dirty="0"/>
              <a:t>DEFAULT SCHEMA schemaname</a:t>
            </a:r>
          </a:p>
          <a:p>
            <a:pPr algn="just"/>
            <a:r>
              <a:rPr lang="en-US" dirty="0"/>
              <a:t>AS BEGIN</a:t>
            </a:r>
          </a:p>
          <a:p>
            <a:pPr algn="just"/>
            <a:endParaRPr lang="en-US" dirty="0"/>
          </a:p>
          <a:p>
            <a:pPr algn="just"/>
            <a:r>
              <a:rPr lang="en-US" dirty="0"/>
              <a:t>END;</a:t>
            </a:r>
          </a:p>
        </p:txBody>
      </p:sp>
      <p:grpSp>
        <p:nvGrpSpPr>
          <p:cNvPr id="81" name="Group 80">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 Working On Laptop Icon Illustration. Work From Home Mascot Cartoon  Character. | Character design animation, Icon illustration, Character desig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21" b="14885"/>
          <a:stretch/>
        </p:blipFill>
        <p:spPr bwMode="auto">
          <a:xfrm>
            <a:off x="364236" y="4565148"/>
            <a:ext cx="2076821" cy="1962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ffice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b="12703"/>
          <a:stretch/>
        </p:blipFill>
        <p:spPr bwMode="auto">
          <a:xfrm>
            <a:off x="7020189" y="2265064"/>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261764" y="12616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a16="http://schemas.microsoft.com/office/drawing/2014/main" xmlns="" id="{2668874E-C0FA-4ADA-BBF6-2FE5710B408A}"/>
              </a:ext>
            </a:extLst>
          </p:cNvPr>
          <p:cNvSpPr txBox="1"/>
          <p:nvPr/>
        </p:nvSpPr>
        <p:spPr>
          <a:xfrm>
            <a:off x="261764" y="809725"/>
            <a:ext cx="11292008" cy="3139321"/>
          </a:xfrm>
          <a:prstGeom prst="rect">
            <a:avLst/>
          </a:prstGeom>
          <a:noFill/>
        </p:spPr>
        <p:txBody>
          <a:bodyPr wrap="square" rtlCol="0">
            <a:spAutoFit/>
          </a:bodyPr>
          <a:lstStyle/>
          <a:p>
            <a:pPr marL="285750" indent="-285750" algn="just">
              <a:buFontTx/>
              <a:buChar char="-"/>
            </a:pPr>
            <a:r>
              <a:rPr lang="en-US" dirty="0"/>
              <a:t>SQL Script is not case-sensitive like ABAP.</a:t>
            </a:r>
          </a:p>
          <a:p>
            <a:pPr marL="285750" indent="-285750" algn="just">
              <a:buFontTx/>
              <a:buChar char="-"/>
            </a:pPr>
            <a:r>
              <a:rPr lang="en-US" dirty="0"/>
              <a:t>Every statement in SQL Script ends with semi-colon ( ; )</a:t>
            </a:r>
          </a:p>
          <a:p>
            <a:pPr marL="285750" indent="-285750" algn="just">
              <a:buFontTx/>
              <a:buChar char="-"/>
            </a:pPr>
            <a:r>
              <a:rPr lang="en-US" dirty="0"/>
              <a:t>When we create variables in SQL Script they are assigned NULL value and any operation with NULL becomes NULL</a:t>
            </a:r>
          </a:p>
          <a:p>
            <a:pPr marL="285750" indent="-285750" algn="just">
              <a:buFontTx/>
              <a:buChar char="-"/>
            </a:pPr>
            <a:r>
              <a:rPr lang="en-US" dirty="0"/>
              <a:t>The = is a comparison operator and := is an assignment operator</a:t>
            </a:r>
          </a:p>
          <a:p>
            <a:pPr marL="285750" indent="-285750" algn="just">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lgn="just"/>
            <a:r>
              <a:rPr lang="en-US" dirty="0"/>
              <a:t>Declare x integer; declare y integer; declare z integer;</a:t>
            </a:r>
          </a:p>
          <a:p>
            <a:pPr lvl="1" algn="just"/>
            <a:r>
              <a:rPr lang="en-US" dirty="0"/>
              <a:t>x </a:t>
            </a:r>
            <a:r>
              <a:rPr lang="en-US" b="1" dirty="0"/>
              <a:t>:=</a:t>
            </a:r>
            <a:r>
              <a:rPr lang="en-US" dirty="0"/>
              <a:t> 10;  y </a:t>
            </a:r>
            <a:r>
              <a:rPr lang="en-US" b="1" dirty="0"/>
              <a:t>:=</a:t>
            </a:r>
            <a:r>
              <a:rPr lang="en-US" dirty="0"/>
              <a:t> 20; </a:t>
            </a:r>
            <a:r>
              <a:rPr lang="en-US" b="1" i="1" dirty="0"/>
              <a:t>z = :x + :y;</a:t>
            </a:r>
          </a:p>
          <a:p>
            <a:pPr marL="285750" indent="-285750" algn="just">
              <a:buFontTx/>
              <a:buChar char="-"/>
            </a:pPr>
            <a:r>
              <a:rPr lang="en-US" dirty="0"/>
              <a:t>We always tries to push data intensive logic using SQL Script in HANA database.</a:t>
            </a:r>
          </a:p>
          <a:p>
            <a:pPr marL="285750" indent="-285750" algn="just">
              <a:buFontTx/>
              <a:buChar char="-"/>
            </a:pPr>
            <a:r>
              <a:rPr lang="en-US" dirty="0"/>
              <a:t>Since we work with DB level directly, we need to take care of client handling.</a:t>
            </a:r>
          </a:p>
          <a:p>
            <a:pPr marL="285750" indent="-285750">
              <a:buFontTx/>
              <a:buChar char="-"/>
            </a:pPr>
            <a:endParaRPr lang="en-US" dirty="0"/>
          </a:p>
        </p:txBody>
      </p:sp>
      <p:sp>
        <p:nvSpPr>
          <p:cNvPr id="3" name="Rectangle 2"/>
          <p:cNvSpPr/>
          <p:nvPr/>
        </p:nvSpPr>
        <p:spPr>
          <a:xfrm>
            <a:off x="2441057" y="4939373"/>
            <a:ext cx="2044855" cy="707886"/>
          </a:xfrm>
          <a:prstGeom prst="rect">
            <a:avLst/>
          </a:prstGeom>
        </p:spPr>
        <p:txBody>
          <a:bodyPr wrap="none">
            <a:spAutoFit/>
          </a:bodyPr>
          <a:lstStyle/>
          <a:p>
            <a:r>
              <a:rPr lang="en-US" sz="2000" dirty="0" smtClean="0"/>
              <a:t>Exercise Code link</a:t>
            </a:r>
          </a:p>
          <a:p>
            <a:r>
              <a:rPr lang="en-US" sz="2000" dirty="0" smtClean="0">
                <a:hlinkClick r:id="rId5"/>
              </a:rPr>
              <a:t>SQL Script Basic’s</a:t>
            </a:r>
            <a:endParaRPr lang="en-US" sz="2000" dirty="0"/>
          </a:p>
        </p:txBody>
      </p:sp>
      <p:cxnSp>
        <p:nvCxnSpPr>
          <p:cNvPr id="10" name="Straight Connector 9">
            <a:extLst>
              <a:ext uri="{FF2B5EF4-FFF2-40B4-BE49-F238E27FC236}">
                <a16:creationId xmlns="" xmlns:a16="http://schemas.microsoft.com/office/drawing/2014/main" id="{A647AA67-6DD7-4570-BBB1-A750F7A29B1E}"/>
              </a:ext>
            </a:extLst>
          </p:cNvPr>
          <p:cNvCxnSpPr/>
          <p:nvPr/>
        </p:nvCxnSpPr>
        <p:spPr>
          <a:xfrm>
            <a:off x="350982" y="4871984"/>
            <a:ext cx="751839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153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0789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Objects in SQL Script ( Variables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 xmlns:a16="http://schemas.microsoft.com/office/drawing/2014/main"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 xmlns:a16="http://schemas.microsoft.com/office/drawing/2014/main"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 xmlns:a16="http://schemas.microsoft.com/office/drawing/2014/main"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 xmlns:a16="http://schemas.microsoft.com/office/drawing/2014/main"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 xmlns:a16="http://schemas.microsoft.com/office/drawing/2014/main"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 xmlns:a16="http://schemas.microsoft.com/office/drawing/2014/main"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 xmlns:a16="http://schemas.microsoft.com/office/drawing/2014/main"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 xmlns:a16="http://schemas.microsoft.com/office/drawing/2014/main"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 xmlns:a16="http://schemas.microsoft.com/office/drawing/2014/main"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32996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36625" cy="1477328"/>
          </a:xfrm>
          <a:prstGeom prst="rect">
            <a:avLst/>
          </a:prstGeom>
        </p:spPr>
        <p:txBody>
          <a:bodyPr wrap="square">
            <a:spAutoFit/>
          </a:bodyPr>
          <a:lstStyle/>
          <a:p>
            <a:pPr algn="just"/>
            <a:r>
              <a:rPr lang="en-US" dirty="0">
                <a:solidFill>
                  <a:srgbClr val="222222"/>
                </a:solidFill>
              </a:rPr>
              <a:t>A procedure is a unit/module that perform a specific task. This procedure can be combined to form larger programs. This basically forms the 'Modular Design'. A procedure can be invoked by another procedure which is called the calling program.</a:t>
            </a:r>
          </a:p>
          <a:p>
            <a:pPr algn="just"/>
            <a:r>
              <a:rPr lang="en-US" dirty="0"/>
              <a:t>Procedures are re-useable processing block with a specific sequence of data transformation. The procedure can have multi-input/output parameters. The procedure can be created as read-only or read-write.</a:t>
            </a:r>
          </a:p>
        </p:txBody>
      </p:sp>
      <p:pic>
        <p:nvPicPr>
          <p:cNvPr id="6" name="Picture 5"/>
          <p:cNvPicPr>
            <a:picLocks noChangeAspect="1"/>
          </p:cNvPicPr>
          <p:nvPr/>
        </p:nvPicPr>
        <p:blipFill>
          <a:blip r:embed="rId3"/>
          <a:stretch>
            <a:fillRect/>
          </a:stretch>
        </p:blipFill>
        <p:spPr>
          <a:xfrm>
            <a:off x="864274" y="2574467"/>
            <a:ext cx="10371428" cy="3533333"/>
          </a:xfrm>
          <a:prstGeom prst="rect">
            <a:avLst/>
          </a:prstGeom>
        </p:spPr>
      </p:pic>
    </p:spTree>
    <p:extLst>
      <p:ext uri="{BB962C8B-B14F-4D97-AF65-F5344CB8AC3E}">
        <p14:creationId xmlns:p14="http://schemas.microsoft.com/office/powerpoint/2010/main" val="267674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261764" y="896527"/>
            <a:ext cx="11436625" cy="4801314"/>
          </a:xfrm>
          <a:prstGeom prst="rect">
            <a:avLst/>
          </a:prstGeom>
        </p:spPr>
        <p:txBody>
          <a:bodyPr wrap="square">
            <a:spAutoFit/>
          </a:bodyPr>
          <a:lstStyle/>
          <a:p>
            <a:pPr algn="just"/>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pPr algn="just"/>
            <a:endParaRPr lang="en-US" dirty="0"/>
          </a:p>
          <a:p>
            <a:pPr algn="just"/>
            <a:r>
              <a:rPr lang="en-US" dirty="0"/>
              <a:t>You can name a cursor so that it could be referred to in a program to fetch and process the rows returned by the SQL statement, one at a time. </a:t>
            </a:r>
          </a:p>
          <a:p>
            <a:pPr algn="just"/>
            <a:r>
              <a:rPr lang="en-US" dirty="0"/>
              <a:t>There are two types of cursors −</a:t>
            </a:r>
          </a:p>
          <a:p>
            <a:pPr marL="742950" lvl="1" indent="-285750" algn="just">
              <a:buFont typeface="Wingdings" panose="05000000000000000000" pitchFamily="2" charset="2"/>
              <a:buChar char="v"/>
            </a:pPr>
            <a:r>
              <a:rPr lang="en-US" dirty="0"/>
              <a:t>Implicit cursors</a:t>
            </a:r>
          </a:p>
          <a:p>
            <a:pPr marL="742950" lvl="1" indent="-285750" algn="just">
              <a:buFont typeface="Wingdings" panose="05000000000000000000" pitchFamily="2" charset="2"/>
              <a:buChar char="v"/>
            </a:pPr>
            <a:r>
              <a:rPr lang="en-US" dirty="0"/>
              <a:t>Explicit cursors</a:t>
            </a:r>
          </a:p>
          <a:p>
            <a:pPr algn="just"/>
            <a:endParaRPr lang="en-US" dirty="0"/>
          </a:p>
          <a:p>
            <a:pPr algn="just"/>
            <a:r>
              <a:rPr lang="en-US" dirty="0"/>
              <a:t>A cursor is assigned to a query. We can traverse over record by record. </a:t>
            </a:r>
          </a:p>
          <a:p>
            <a:pPr algn="just"/>
            <a:r>
              <a:rPr lang="en-US" dirty="0"/>
              <a:t>Steps:</a:t>
            </a:r>
          </a:p>
          <a:p>
            <a:pPr marL="742950" lvl="1" indent="-285750" algn="just">
              <a:buFont typeface="Wingdings" panose="05000000000000000000" pitchFamily="2" charset="2"/>
              <a:buChar char="§"/>
            </a:pPr>
            <a:r>
              <a:rPr lang="en-US" dirty="0"/>
              <a:t>Declare</a:t>
            </a:r>
          </a:p>
          <a:p>
            <a:pPr marL="742950" lvl="1" indent="-285750" algn="just">
              <a:buFont typeface="Wingdings" panose="05000000000000000000" pitchFamily="2" charset="2"/>
              <a:buChar char="§"/>
            </a:pPr>
            <a:r>
              <a:rPr lang="en-US" dirty="0"/>
              <a:t>Open </a:t>
            </a:r>
          </a:p>
          <a:p>
            <a:pPr marL="742950" lvl="1" indent="-285750" algn="just">
              <a:buFont typeface="Wingdings" panose="05000000000000000000" pitchFamily="2" charset="2"/>
              <a:buChar char="§"/>
            </a:pPr>
            <a:r>
              <a:rPr lang="en-US" dirty="0"/>
              <a:t>Fetch</a:t>
            </a:r>
          </a:p>
          <a:p>
            <a:pPr marL="742950" lvl="1" indent="-285750" algn="just">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2261584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r>
              <a:rPr lang="en-US" sz="3600" b="1" dirty="0" smtClean="0">
                <a:latin typeface="Cooper Black" panose="0208090404030B020404" pitchFamily="18" charset="0"/>
              </a:rPr>
              <a:t> </a:t>
            </a:r>
            <a:endParaRPr lang="en-US" sz="3600" b="1" dirty="0">
              <a:latin typeface="Cooper Black" panose="0208090404030B020404" pitchFamily="18" charset="0"/>
            </a:endParaRP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899721"/>
            <a:ext cx="9819861" cy="400110"/>
          </a:xfrm>
          <a:prstGeom prst="rect">
            <a:avLst/>
          </a:prstGeom>
        </p:spPr>
        <p:txBody>
          <a:bodyPr wrap="square">
            <a:spAutoFit/>
          </a:bodyPr>
          <a:lstStyle/>
          <a:p>
            <a:r>
              <a:rPr lang="en-US" sz="2000" dirty="0" smtClean="0"/>
              <a:t> </a:t>
            </a:r>
            <a:r>
              <a:rPr lang="en-US" sz="2000" dirty="0" smtClean="0">
                <a:hlinkClick r:id="rId4"/>
              </a:rPr>
              <a:t>SQL Script Advance</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18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261764" y="818846"/>
            <a:ext cx="11292008" cy="923330"/>
          </a:xfrm>
          <a:prstGeom prst="rect">
            <a:avLst/>
          </a:prstGeom>
          <a:noFill/>
        </p:spPr>
        <p:txBody>
          <a:bodyPr wrap="square" rtlCol="0">
            <a:spAutoFit/>
          </a:bodyPr>
          <a:lstStyle/>
          <a:p>
            <a:pPr algn="just"/>
            <a:r>
              <a:rPr lang="en-US" dirty="0"/>
              <a:t>An </a:t>
            </a:r>
            <a:r>
              <a:rPr lang="en-US" b="1" dirty="0"/>
              <a:t>anonymous block</a:t>
            </a:r>
            <a:r>
              <a:rPr lang="en-US" dirty="0"/>
              <a:t> is an executable DML statement which can contain imperative or declarative statements and is </a:t>
            </a:r>
          </a:p>
          <a:p>
            <a:pPr algn="just"/>
            <a:r>
              <a:rPr lang="en-US" dirty="0"/>
              <a:t>defined and executed in a single step.</a:t>
            </a:r>
          </a:p>
          <a:p>
            <a:pPr algn="just"/>
            <a:r>
              <a:rPr lang="en-US" dirty="0" smtClean="0"/>
              <a:t>All </a:t>
            </a:r>
            <a:r>
              <a:rPr lang="en-US" dirty="0"/>
              <a:t>SQLScript statements, supported in procedures, are also supported in </a:t>
            </a:r>
            <a:r>
              <a:rPr lang="en-US" b="1" dirty="0"/>
              <a:t>anonymous blocks</a:t>
            </a:r>
            <a:r>
              <a:rPr lang="en-US" dirty="0"/>
              <a:t>.</a:t>
            </a:r>
          </a:p>
        </p:txBody>
      </p:sp>
      <p:pic>
        <p:nvPicPr>
          <p:cNvPr id="3" name="Picture 2"/>
          <p:cNvPicPr>
            <a:picLocks noChangeAspect="1"/>
          </p:cNvPicPr>
          <p:nvPr/>
        </p:nvPicPr>
        <p:blipFill>
          <a:blip r:embed="rId3"/>
          <a:stretch>
            <a:fillRect/>
          </a:stretch>
        </p:blipFill>
        <p:spPr>
          <a:xfrm>
            <a:off x="1654362" y="2089778"/>
            <a:ext cx="8485714" cy="4419048"/>
          </a:xfrm>
          <a:prstGeom prst="rect">
            <a:avLst/>
          </a:prstGeom>
        </p:spPr>
      </p:pic>
    </p:spTree>
    <p:extLst>
      <p:ext uri="{BB962C8B-B14F-4D97-AF65-F5344CB8AC3E}">
        <p14:creationId xmlns:p14="http://schemas.microsoft.com/office/powerpoint/2010/main" val="1750419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 Planning schedule concept with isometric perspective"/>
          <p:cNvPicPr>
            <a:picLocks noChangeAspect="1" noChangeArrowheads="1"/>
          </p:cNvPicPr>
          <p:nvPr/>
        </p:nvPicPr>
        <p:blipFill rotWithShape="1">
          <a:blip r:embed="rId2">
            <a:extLst>
              <a:ext uri="{28A0092B-C50C-407E-A947-70E740481C1C}">
                <a14:useLocalDpi xmlns:a14="http://schemas.microsoft.com/office/drawing/2010/main" val="0"/>
              </a:ext>
            </a:extLst>
          </a:blip>
          <a:srcRect b="8293"/>
          <a:stretch/>
        </p:blipFill>
        <p:spPr bwMode="auto">
          <a:xfrm>
            <a:off x="539018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1E8BD2BC-59B0-4D30-97AE-9B4A2D8F7B41}"/>
              </a:ext>
            </a:extLst>
          </p:cNvPr>
          <p:cNvSpPr txBox="1"/>
          <p:nvPr/>
        </p:nvSpPr>
        <p:spPr>
          <a:xfrm>
            <a:off x="1076324" y="873217"/>
            <a:ext cx="5602771"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a:t>Consume HANA Objects</a:t>
            </a:r>
          </a:p>
          <a:p>
            <a:pPr marL="895243" lvl="1" indent="-285750">
              <a:buFont typeface="Wingdings" panose="05000000000000000000" pitchFamily="2" charset="2"/>
              <a:buChar char="Ø"/>
            </a:pPr>
            <a:r>
              <a:rPr lang="en-US" dirty="0"/>
              <a:t>ADBC ( ABAP Database Connectivity )</a:t>
            </a:r>
          </a:p>
          <a:p>
            <a:pPr marL="895243" lvl="1" indent="-285750">
              <a:buFont typeface="Wingdings" panose="05000000000000000000" pitchFamily="2" charset="2"/>
              <a:buChar char="Ø"/>
            </a:pPr>
            <a:r>
              <a:rPr lang="en-US" dirty="0"/>
              <a:t>View Proxy</a:t>
            </a:r>
          </a:p>
          <a:p>
            <a:pPr marL="285750" lvl="0" indent="-285750">
              <a:buFont typeface="Arial" panose="020B0604020202020204" pitchFamily="34" charset="0"/>
              <a:buChar char="•"/>
            </a:pPr>
            <a:r>
              <a:rPr lang="en-US" dirty="0"/>
              <a:t>SQL Script</a:t>
            </a:r>
          </a:p>
          <a:p>
            <a:pPr marL="285750" lvl="0" indent="-285750">
              <a:buFont typeface="Arial" panose="020B0604020202020204" pitchFamily="34" charset="0"/>
              <a:buChar char="•"/>
            </a:pPr>
            <a:r>
              <a:rPr lang="en-US" dirty="0"/>
              <a:t>Making Data Flow Graph</a:t>
            </a:r>
          </a:p>
          <a:p>
            <a:pPr marL="285750" lvl="0" indent="-285750">
              <a:buFont typeface="Arial" panose="020B0604020202020204" pitchFamily="34" charset="0"/>
              <a:buChar char="•"/>
            </a:pPr>
            <a:r>
              <a:rPr lang="en-US" dirty="0"/>
              <a:t>Containers</a:t>
            </a:r>
          </a:p>
          <a:p>
            <a:pPr marL="285750" lvl="0" indent="-285750">
              <a:buFont typeface="Arial" panose="020B0604020202020204" pitchFamily="34" charset="0"/>
              <a:buChar char="•"/>
            </a:pPr>
            <a:r>
              <a:rPr lang="en-US" dirty="0"/>
              <a:t>User-defined function</a:t>
            </a:r>
          </a:p>
          <a:p>
            <a:pPr marL="895243" lvl="1" indent="-285750">
              <a:buFont typeface="Wingdings" panose="05000000000000000000" pitchFamily="2" charset="2"/>
              <a:buChar char="Ø"/>
            </a:pPr>
            <a:r>
              <a:rPr lang="en-US" dirty="0"/>
              <a:t>Scaler UDF</a:t>
            </a:r>
          </a:p>
          <a:p>
            <a:pPr marL="895243" lvl="1" indent="-285750">
              <a:buFont typeface="Wingdings" panose="05000000000000000000" pitchFamily="2" charset="2"/>
              <a:buChar char="Ø"/>
            </a:pPr>
            <a:r>
              <a:rPr lang="en-US" dirty="0"/>
              <a:t>Table UDF </a:t>
            </a:r>
            <a:endParaRPr lang="en-US" dirty="0"/>
          </a:p>
        </p:txBody>
      </p:sp>
      <p:sp>
        <p:nvSpPr>
          <p:cNvPr id="8" name="TextBox 7">
            <a:extLst>
              <a:ext uri="{FF2B5EF4-FFF2-40B4-BE49-F238E27FC236}">
                <a16:creationId xmlns:a16="http://schemas.microsoft.com/office/drawing/2014/main" xmlns="" id="{2181DA40-EB87-4A9E-A378-F475AFDB183C}"/>
              </a:ext>
            </a:extLst>
          </p:cNvPr>
          <p:cNvSpPr txBox="1"/>
          <p:nvPr/>
        </p:nvSpPr>
        <p:spPr>
          <a:xfrm>
            <a:off x="261764" y="3637007"/>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xmlns="" id="{035F5030-D26D-459D-8F5D-DFF4BC98E02A}"/>
              </a:ext>
            </a:extLst>
          </p:cNvPr>
          <p:cNvSpPr txBox="1"/>
          <p:nvPr/>
        </p:nvSpPr>
        <p:spPr>
          <a:xfrm>
            <a:off x="1076324" y="4192587"/>
            <a:ext cx="6543675"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a:t>Describing Data Objects in SQL Script ( Variables )</a:t>
            </a:r>
          </a:p>
          <a:p>
            <a:pPr marL="285750" lvl="0" indent="-285750">
              <a:buFont typeface="Arial" panose="020B0604020202020204" pitchFamily="34" charset="0"/>
              <a:buChar char="•"/>
            </a:pPr>
            <a:r>
              <a:rPr lang="en-US" dirty="0"/>
              <a:t>Concept of  Procedure</a:t>
            </a:r>
          </a:p>
          <a:p>
            <a:pPr marL="895243" lvl="1" indent="-285750">
              <a:buFont typeface="Wingdings" panose="05000000000000000000" pitchFamily="2" charset="2"/>
              <a:buChar char="Ø"/>
            </a:pPr>
            <a:r>
              <a:rPr lang="en-US" dirty="0"/>
              <a:t>Create Procedure </a:t>
            </a:r>
          </a:p>
          <a:p>
            <a:pPr marL="895243" lvl="1" indent="-285750">
              <a:buFont typeface="Wingdings" panose="05000000000000000000" pitchFamily="2" charset="2"/>
              <a:buChar char="Ø"/>
            </a:pPr>
            <a:r>
              <a:rPr lang="en-US" dirty="0"/>
              <a:t>Update Procedure</a:t>
            </a:r>
          </a:p>
          <a:p>
            <a:pPr marL="895243" lvl="1" indent="-285750">
              <a:buFont typeface="Wingdings" panose="05000000000000000000" pitchFamily="2" charset="2"/>
              <a:buChar char="Ø"/>
            </a:pPr>
            <a:r>
              <a:rPr lang="en-US" dirty="0"/>
              <a:t>Delete Procedure</a:t>
            </a:r>
          </a:p>
          <a:p>
            <a:pPr marL="285750" lvl="0" indent="-285750">
              <a:buFont typeface="Arial" panose="020B0604020202020204" pitchFamily="34" charset="0"/>
              <a:buChar char="•"/>
            </a:pPr>
            <a:r>
              <a:rPr lang="en-US" dirty="0"/>
              <a:t>Concept of  Cursor</a:t>
            </a:r>
          </a:p>
          <a:p>
            <a:pPr marL="285750" lvl="0" indent="-285750">
              <a:buFont typeface="Arial" panose="020B0604020202020204" pitchFamily="34" charset="0"/>
              <a:buChar char="•"/>
            </a:pPr>
            <a:r>
              <a:rPr lang="en-US" dirty="0"/>
              <a:t>Making Procedure with parameters</a:t>
            </a:r>
          </a:p>
          <a:p>
            <a:pPr marL="285750" lvl="0" indent="-285750">
              <a:buFont typeface="Arial" panose="020B0604020202020204" pitchFamily="34" charset="0"/>
              <a:buChar char="•"/>
            </a:pPr>
            <a:r>
              <a:rPr lang="en-US" dirty="0"/>
              <a:t>Making Anonymous Block in HANA Database</a:t>
            </a:r>
          </a:p>
          <a:p>
            <a:pPr marL="285750" lvl="0" indent="-285750">
              <a:buFont typeface="Arial" panose="020B0604020202020204" pitchFamily="34" charset="0"/>
              <a:buChar char="•"/>
            </a:pPr>
            <a:r>
              <a:rPr lang="en-US" dirty="0"/>
              <a:t>Reuse Function for SQL queries</a:t>
            </a:r>
            <a:endParaRPr lang="en-US" dirty="0"/>
          </a:p>
        </p:txBody>
      </p:sp>
    </p:spTree>
    <p:extLst>
      <p:ext uri="{BB962C8B-B14F-4D97-AF65-F5344CB8AC3E}">
        <p14:creationId xmlns:p14="http://schemas.microsoft.com/office/powerpoint/2010/main" val="3940532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91543" y="2201376"/>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246780"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99721"/>
            <a:ext cx="9819861" cy="400110"/>
          </a:xfrm>
          <a:prstGeom prst="rect">
            <a:avLst/>
          </a:prstGeom>
        </p:spPr>
        <p:txBody>
          <a:bodyPr wrap="square">
            <a:spAutoFit/>
          </a:bodyPr>
          <a:lstStyle/>
          <a:p>
            <a:r>
              <a:rPr lang="en-US" sz="2000" dirty="0" smtClean="0"/>
              <a:t> </a:t>
            </a:r>
            <a:r>
              <a:rPr lang="en-US" sz="2000" dirty="0" smtClean="0">
                <a:hlinkClick r:id="rId6"/>
              </a:rPr>
              <a:t>OIA Using SQL Script Advance</a:t>
            </a:r>
            <a:endParaRPr lang="en-US" sz="2000" dirty="0"/>
          </a:p>
        </p:txBody>
      </p:sp>
    </p:spTree>
    <p:extLst>
      <p:ext uri="{BB962C8B-B14F-4D97-AF65-F5344CB8AC3E}">
        <p14:creationId xmlns:p14="http://schemas.microsoft.com/office/powerpoint/2010/main" val="222293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Method’s to Consume HANA Objects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Database Connectivity ( ADBC )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xmlns="" id="{6FFD856B-03D8-43F7-AA16-FACF7D0F42DE}"/>
              </a:ext>
            </a:extLst>
          </p:cNvPr>
          <p:cNvSpPr txBox="1"/>
          <p:nvPr/>
        </p:nvSpPr>
        <p:spPr>
          <a:xfrm>
            <a:off x="261765" y="759174"/>
            <a:ext cx="11292008"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26653" cy="2862322"/>
          </a:xfrm>
          <a:prstGeom prst="rect">
            <a:avLst/>
          </a:prstGeom>
        </p:spPr>
        <p:txBody>
          <a:bodyPr wrap="square">
            <a:spAutoFit/>
          </a:bodyPr>
          <a:lstStyle/>
          <a:p>
            <a:pPr algn="just"/>
            <a:r>
              <a:rPr lang="en-US" dirty="0"/>
              <a:t>System &gt; SAP NW 7.4 SP2 </a:t>
            </a:r>
          </a:p>
          <a:p>
            <a:pPr algn="just"/>
            <a:r>
              <a:rPr lang="en-US" dirty="0"/>
              <a:t>We can use a proxy object in ABAP which allows us to point directly to the RUNTIME object of calculation view in HANA. </a:t>
            </a:r>
          </a:p>
          <a:p>
            <a:pPr algn="just"/>
            <a:r>
              <a:rPr lang="en-US" dirty="0"/>
              <a:t>Is a DDIC view which is just a bridge to our HANA view. This is a bottom-up approach which means we can only create proxy if we have HANA view created already.</a:t>
            </a:r>
          </a:p>
          <a:p>
            <a:pPr algn="just"/>
            <a:r>
              <a:rPr lang="en-US" dirty="0"/>
              <a:t>Pros:</a:t>
            </a:r>
          </a:p>
          <a:p>
            <a:pPr marL="171450" indent="-171450" algn="just">
              <a:buFontTx/>
              <a:buChar char="-"/>
            </a:pPr>
            <a:r>
              <a:rPr lang="en-US" dirty="0"/>
              <a:t>Its easy</a:t>
            </a:r>
          </a:p>
          <a:p>
            <a:pPr marL="171450" indent="-171450" algn="just">
              <a:buFontTx/>
              <a:buChar char="-"/>
            </a:pPr>
            <a:r>
              <a:rPr lang="en-US" dirty="0"/>
              <a:t>All kinds of HANA views using this</a:t>
            </a:r>
          </a:p>
          <a:p>
            <a:pPr algn="just"/>
            <a:r>
              <a:rPr lang="en-US" dirty="0"/>
              <a:t>Cons:</a:t>
            </a:r>
          </a:p>
          <a:p>
            <a:pPr marL="171450" indent="-171450" algn="just">
              <a:buFontTx/>
              <a:buChar char="-"/>
            </a:pPr>
            <a:r>
              <a:rPr lang="en-US" dirty="0"/>
              <a:t>Lifecycle is a challenge</a:t>
            </a:r>
          </a:p>
          <a:p>
            <a:pPr marL="171450" indent="-171450" algn="just">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xmlns=""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xmlns=""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xmlns=""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xmlns=""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xmlns=""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xmlns=""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xmlns=""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xmlns=""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xmlns=""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xmlns=""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xmlns=""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xmlns=""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xmlns=""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xmlns=""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xmlns=""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xmlns=""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xmlns=""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xmlns=""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xmlns=""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xmlns=""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xmlns=""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xmlns=""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xmlns=""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xmlns=""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xmlns=""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xmlns=""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xmlns=""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xmlns=""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xmlns=""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xmlns=""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xmlns=""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xmlns=""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r>
              <a:rPr lang="en-US" sz="3600" dirty="0" smtClean="0">
                <a:latin typeface="Cooper Black" panose="0208090404030B020404" pitchFamily="18" charset="0"/>
              </a:rPr>
              <a:t>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261764" y="779090"/>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Categories of SQL Script Code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xmlns=""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xmlns=""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xmlns=""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xmlns=""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a16="http://schemas.microsoft.com/office/drawing/2014/main" xmlns=""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a16="http://schemas.microsoft.com/office/drawing/2014/main" xmlns=""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a16="http://schemas.microsoft.com/office/drawing/2014/main" xmlns=""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a16="http://schemas.microsoft.com/office/drawing/2014/main" xmlns=""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xmlns=""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xmlns=""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a16="http://schemas.microsoft.com/office/drawing/2014/main" xmlns=""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a16="http://schemas.microsoft.com/office/drawing/2014/main" xmlns=""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7930</TotalTime>
  <Words>3020</Words>
  <Application>Microsoft Office PowerPoint</Application>
  <PresentationFormat>Widescreen</PresentationFormat>
  <Paragraphs>322</Paragraphs>
  <Slides>25</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 Black</vt:lpstr>
      <vt:lpstr>Calibri</vt:lpstr>
      <vt:lpstr>Calibri Light</vt:lpstr>
      <vt:lpstr>Candara</vt:lpstr>
      <vt:lpstr>Cooper Black</vt:lpstr>
      <vt:lpstr>Courier New</vt:lpstr>
      <vt:lpstr>Open Sans</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576</cp:revision>
  <dcterms:created xsi:type="dcterms:W3CDTF">2016-07-10T03:33:26Z</dcterms:created>
  <dcterms:modified xsi:type="dcterms:W3CDTF">2021-05-21T11:57:45Z</dcterms:modified>
</cp:coreProperties>
</file>